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9" r:id="rId2"/>
    <p:sldId id="290" r:id="rId3"/>
    <p:sldId id="276" r:id="rId4"/>
    <p:sldId id="273" r:id="rId5"/>
    <p:sldId id="293" r:id="rId6"/>
    <p:sldId id="275" r:id="rId7"/>
    <p:sldId id="262" r:id="rId8"/>
    <p:sldId id="292" r:id="rId9"/>
    <p:sldId id="294" r:id="rId10"/>
    <p:sldId id="264" r:id="rId11"/>
    <p:sldId id="265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9" autoAdjust="0"/>
    <p:restoredTop sz="89299" autoAdjust="0"/>
  </p:normalViewPr>
  <p:slideViewPr>
    <p:cSldViewPr snapToGrid="0">
      <p:cViewPr varScale="1">
        <p:scale>
          <a:sx n="77" d="100"/>
          <a:sy n="77" d="100"/>
        </p:scale>
        <p:origin x="1104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156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42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6967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755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8475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="0" dirty="0">
              <a:solidFill>
                <a:schemeClr val="tx1"/>
              </a:solidFill>
              <a:effectLst/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0678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br>
              <a:rPr lang="en-US" altLang="zh-CN" dirty="0"/>
            </a:b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8004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8004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8004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5092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5092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5639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/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4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6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24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69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75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88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41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237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99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57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8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359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51883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/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1120597"/>
            <a:ext cx="12192000" cy="47505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10631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792646" y="1613148"/>
            <a:ext cx="108237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AutoFIS</a:t>
            </a:r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: Automatic Feature Interaction Selection in Factorization Models for Click-Through Rate Prediction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DE2F1C98-2A15-41DE-9447-2030446CA614}"/>
              </a:ext>
            </a:extLst>
          </p:cNvPr>
          <p:cNvSpPr/>
          <p:nvPr/>
        </p:nvSpPr>
        <p:spPr>
          <a:xfrm>
            <a:off x="915056" y="4157638"/>
            <a:ext cx="106149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Bin Liu, (KDD-2020)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F7CA746-309B-0C48-AE11-59E55F13B66D}"/>
              </a:ext>
            </a:extLst>
          </p:cNvPr>
          <p:cNvSpPr txBox="1"/>
          <p:nvPr/>
        </p:nvSpPr>
        <p:spPr>
          <a:xfrm>
            <a:off x="7360066" y="5433073"/>
            <a:ext cx="4256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</a:t>
            </a:r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Nengqiang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Xiang 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951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987552"/>
          </a:xfrm>
        </p:spPr>
        <p:txBody>
          <a:bodyPr/>
          <a:lstStyle/>
          <a:p>
            <a:r>
              <a:rPr lang="en-US" altLang="zh-CN" sz="4400" dirty="0"/>
              <a:t>Conclusion</a:t>
            </a:r>
            <a:br>
              <a:rPr lang="en-US" altLang="zh-CN" sz="3200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77348" y="1952494"/>
            <a:ext cx="10515600" cy="3423991"/>
          </a:xfrm>
        </p:spPr>
        <p:txBody>
          <a:bodyPr>
            <a:normAutofit fontScale="25000" lnSpcReduction="20000"/>
          </a:bodyPr>
          <a:lstStyle/>
          <a:p>
            <a:pPr marL="0" indent="468000">
              <a:lnSpc>
                <a:spcPct val="170000"/>
              </a:lnSpc>
              <a:buNone/>
            </a:pPr>
            <a:r>
              <a:rPr lang="en-US" altLang="zh-CN" sz="9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1.The proposed methods are generally applicable to all the factorization models and the selected important interactions can be transferred to other deep learning models for CTR prediction. </a:t>
            </a:r>
          </a:p>
          <a:p>
            <a:pPr marL="0" indent="468000">
              <a:lnSpc>
                <a:spcPct val="170000"/>
              </a:lnSpc>
              <a:buNone/>
            </a:pPr>
            <a:r>
              <a:rPr lang="en-US" altLang="zh-CN" sz="9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2.The proposed </a:t>
            </a:r>
            <a:r>
              <a:rPr lang="en-US" altLang="zh-CN" sz="96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AutoFIS</a:t>
            </a:r>
            <a:r>
              <a:rPr lang="en-US" altLang="zh-CN" sz="9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is easy to implement with marginal search costs, and the performance improvement is significant in two benchmark datasets and one private dataset. </a:t>
            </a:r>
            <a:br>
              <a:rPr lang="en-US" altLang="zh-CN" dirty="0"/>
            </a:br>
            <a:br>
              <a:rPr lang="en-US" altLang="zh-CN" dirty="0"/>
            </a:br>
            <a:r>
              <a:rPr lang="en-US" altLang="zh-CN" b="0" dirty="0">
                <a:solidFill>
                  <a:schemeClr val="tx1"/>
                </a:solidFill>
              </a:rPr>
              <a:t> </a:t>
            </a:r>
            <a:br>
              <a:rPr lang="en-US" altLang="zh-CN" b="0" dirty="0">
                <a:solidFill>
                  <a:schemeClr val="tx1"/>
                </a:solidFill>
              </a:rPr>
            </a:br>
            <a:endParaRPr lang="en-US" altLang="zh-CN" b="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797" y="209005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70871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marL="0" indent="0" algn="ctr">
              <a:buNone/>
            </a:pPr>
            <a:r>
              <a:rPr lang="en-US" altLang="zh-CN" sz="8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Thanks</a:t>
            </a:r>
            <a:endParaRPr lang="zh-CN" altLang="en-US" sz="8000" b="0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121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51883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/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1" y="973274"/>
            <a:ext cx="12204000" cy="45114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52A15CBC-FE3B-A246-89D3-7BFA0F91B940}"/>
              </a:ext>
            </a:extLst>
          </p:cNvPr>
          <p:cNvSpPr txBox="1"/>
          <p:nvPr/>
        </p:nvSpPr>
        <p:spPr>
          <a:xfrm>
            <a:off x="5400471" y="2574358"/>
            <a:ext cx="2408032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 Method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930A5AC-EE5E-A345-AE03-C20AEEA7B5C2}"/>
              </a:ext>
            </a:extLst>
          </p:cNvPr>
          <p:cNvSpPr txBox="1"/>
          <p:nvPr/>
        </p:nvSpPr>
        <p:spPr>
          <a:xfrm>
            <a:off x="5400471" y="3988369"/>
            <a:ext cx="3150221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4. Conclusion</a:t>
            </a:r>
          </a:p>
        </p:txBody>
      </p:sp>
      <p:sp>
        <p:nvSpPr>
          <p:cNvPr id="29" name="文本框 21">
            <a:extLst>
              <a:ext uri="{FF2B5EF4-FFF2-40B4-BE49-F238E27FC236}">
                <a16:creationId xmlns:a16="http://schemas.microsoft.com/office/drawing/2014/main" id="{5A501EAF-49F3-5942-9661-6EA1CA15E05E}"/>
              </a:ext>
            </a:extLst>
          </p:cNvPr>
          <p:cNvSpPr txBox="1"/>
          <p:nvPr/>
        </p:nvSpPr>
        <p:spPr>
          <a:xfrm>
            <a:off x="5400471" y="1918784"/>
            <a:ext cx="36576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en-US" altLang="zh-CN" sz="4000" dirty="0"/>
              <a:t> </a:t>
            </a:r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Introduction 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1" name="文本框 22">
            <a:extLst>
              <a:ext uri="{FF2B5EF4-FFF2-40B4-BE49-F238E27FC236}">
                <a16:creationId xmlns:a16="http://schemas.microsoft.com/office/drawing/2014/main" id="{B930A5AC-EE5E-A345-AE03-C20AEEA7B5C2}"/>
              </a:ext>
            </a:extLst>
          </p:cNvPr>
          <p:cNvSpPr txBox="1"/>
          <p:nvPr/>
        </p:nvSpPr>
        <p:spPr>
          <a:xfrm>
            <a:off x="5400471" y="3280483"/>
            <a:ext cx="3491661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 Experiments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D1DB888-1C19-4C47-BDFA-E4FEFDEE5B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4107" y="1800225"/>
            <a:ext cx="3590925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079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Introduction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0836AE0-0E65-487B-B4CA-B5B22822B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342" y="1551647"/>
            <a:ext cx="3842926" cy="251630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E072869-E19C-499C-A926-FE793F2A69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6743" y="1551648"/>
            <a:ext cx="3765778" cy="251630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C97E35C-1217-46EE-AC4D-A478988AE7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9669" y="1560358"/>
            <a:ext cx="3975449" cy="250759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CB69234-2213-49BC-A5CA-13611E296F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7738" y="4412782"/>
            <a:ext cx="1162050" cy="3429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F2462E7B-4E22-4347-8C04-B8E088C4FA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0755" y="5083329"/>
            <a:ext cx="3524250" cy="46672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2AB9A50-F5ED-46F8-A6E9-7724A309E3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0755" y="5660557"/>
            <a:ext cx="3181350" cy="90487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AA85A960-8ED7-4EEE-9440-01BBF0A2EA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06887" y="4755682"/>
            <a:ext cx="5667375" cy="90487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49B9338-35B2-450C-807F-C8536A38F05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65914" y="6060607"/>
            <a:ext cx="3048000" cy="504825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6B601AA9-15BF-431B-80A7-8642413FA12D}"/>
              </a:ext>
            </a:extLst>
          </p:cNvPr>
          <p:cNvSpPr txBox="1"/>
          <p:nvPr/>
        </p:nvSpPr>
        <p:spPr>
          <a:xfrm>
            <a:off x="4931676" y="4468001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/>
              <a:t>(1)</a:t>
            </a:r>
            <a:endParaRPr lang="zh-CN" altLang="en-US" sz="1600" b="1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068BB37-D18B-487A-BF76-BFACAA99B81A}"/>
              </a:ext>
            </a:extLst>
          </p:cNvPr>
          <p:cNvSpPr txBox="1"/>
          <p:nvPr/>
        </p:nvSpPr>
        <p:spPr>
          <a:xfrm>
            <a:off x="4931676" y="5208119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/>
              <a:t>(2)</a:t>
            </a:r>
            <a:endParaRPr lang="zh-CN" altLang="en-US" sz="1600" b="1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F43EF46-4439-409F-A2A8-11B2E4707FC2}"/>
              </a:ext>
            </a:extLst>
          </p:cNvPr>
          <p:cNvSpPr txBox="1"/>
          <p:nvPr/>
        </p:nvSpPr>
        <p:spPr>
          <a:xfrm>
            <a:off x="4931676" y="6060607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/>
              <a:t>(3)</a:t>
            </a:r>
            <a:endParaRPr lang="zh-CN" altLang="en-US" sz="1600" b="1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F16A910-63DD-4085-B78C-EE6BEDAF28F6}"/>
              </a:ext>
            </a:extLst>
          </p:cNvPr>
          <p:cNvSpPr txBox="1"/>
          <p:nvPr/>
        </p:nvSpPr>
        <p:spPr>
          <a:xfrm>
            <a:off x="11368780" y="5004797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/>
              <a:t>(4)</a:t>
            </a:r>
            <a:endParaRPr lang="zh-CN" altLang="en-US" sz="1600" b="1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B84202F-3143-4802-B878-9B4B53357F5D}"/>
              </a:ext>
            </a:extLst>
          </p:cNvPr>
          <p:cNvSpPr txBox="1"/>
          <p:nvPr/>
        </p:nvSpPr>
        <p:spPr>
          <a:xfrm>
            <a:off x="11368780" y="6143742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/>
              <a:t>(5)</a:t>
            </a:r>
            <a:endParaRPr lang="zh-CN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775152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Introduction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C639A64-01AD-41D1-A78E-60E057860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7320" y="1847403"/>
            <a:ext cx="3990975" cy="7429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4663005-32B8-42A6-94B3-A6A3BDF94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7320" y="2688779"/>
            <a:ext cx="3562350" cy="46672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93FE08E-A032-43AE-B0BA-6A731F6660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7320" y="3559950"/>
            <a:ext cx="3324225" cy="4572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39AC0B6-05E5-49CC-9462-1D7CC338F2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1119" y="5088434"/>
            <a:ext cx="4143375" cy="390525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193EE8BF-EA8A-4589-AC92-0131E30D473E}"/>
              </a:ext>
            </a:extLst>
          </p:cNvPr>
          <p:cNvSpPr txBox="1"/>
          <p:nvPr/>
        </p:nvSpPr>
        <p:spPr>
          <a:xfrm>
            <a:off x="347640" y="2034212"/>
            <a:ext cx="140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Output layer: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A0285AF-2DC0-492C-BF5F-DD0240C62C2C}"/>
              </a:ext>
            </a:extLst>
          </p:cNvPr>
          <p:cNvSpPr txBox="1"/>
          <p:nvPr/>
        </p:nvSpPr>
        <p:spPr>
          <a:xfrm>
            <a:off x="233343" y="4347157"/>
            <a:ext cx="8165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function of the cross-entropy of predicted values and the labels: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BDAAAD8-5F3E-4AF9-AB93-818737D3CB0E}"/>
                  </a:ext>
                </a:extLst>
              </p:cNvPr>
              <p:cNvSpPr txBox="1"/>
              <p:nvPr/>
            </p:nvSpPr>
            <p:spPr>
              <a:xfrm>
                <a:off x="4738102" y="5668850"/>
                <a:ext cx="586408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14:m>
                  <m:oMath xmlns:m="http://schemas.openxmlformats.org/officeDocument/2006/math"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0,1</m:t>
                        </m:r>
                      </m:e>
                    </m:d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y-GB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ŷ</m:t>
                        </m:r>
                      </m:e>
                      <m:sub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[0,1] ] is the predicted probability of y = 1</a:t>
                </a:r>
                <a:endParaRPr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BDAAAD8-5F3E-4AF9-AB93-818737D3CB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8102" y="5668850"/>
                <a:ext cx="5864088" cy="307777"/>
              </a:xfrm>
              <a:prstGeom prst="rect">
                <a:avLst/>
              </a:prstGeom>
              <a:blipFill>
                <a:blip r:embed="rId7"/>
                <a:stretch>
                  <a:fillRect l="-312" t="-4000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ED5AD62C-FA76-47D3-8C02-D617453D5CF4}"/>
              </a:ext>
            </a:extLst>
          </p:cNvPr>
          <p:cNvSpPr txBox="1"/>
          <p:nvPr/>
        </p:nvSpPr>
        <p:spPr>
          <a:xfrm>
            <a:off x="9205502" y="206499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/>
              <a:t>(6)</a:t>
            </a:r>
            <a:endParaRPr lang="zh-CN" altLang="en-US" sz="1600" b="1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0E7CCBB-9EA1-4E8B-A3AB-E60326438F81}"/>
              </a:ext>
            </a:extLst>
          </p:cNvPr>
          <p:cNvSpPr txBox="1"/>
          <p:nvPr/>
        </p:nvSpPr>
        <p:spPr>
          <a:xfrm>
            <a:off x="9205502" y="2813937"/>
            <a:ext cx="436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(7)</a:t>
            </a:r>
            <a:endParaRPr lang="zh-CN" altLang="en-US" sz="1600" b="1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3188833-B576-424B-8C0E-740A060AA495}"/>
              </a:ext>
            </a:extLst>
          </p:cNvPr>
          <p:cNvSpPr txBox="1"/>
          <p:nvPr/>
        </p:nvSpPr>
        <p:spPr>
          <a:xfrm>
            <a:off x="9205502" y="3678596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/>
              <a:t>(8)</a:t>
            </a:r>
            <a:endParaRPr lang="zh-CN" altLang="en-US" sz="1600" b="1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FBAE68A-25C0-477C-8106-1BE2A458BF68}"/>
              </a:ext>
            </a:extLst>
          </p:cNvPr>
          <p:cNvSpPr txBox="1"/>
          <p:nvPr/>
        </p:nvSpPr>
        <p:spPr>
          <a:xfrm>
            <a:off x="9205502" y="506936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/>
              <a:t>(9)</a:t>
            </a:r>
            <a:endParaRPr lang="zh-CN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117188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Auto FIS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AF2C58B-ED73-4745-9C79-F28A49B05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5490" y="1831604"/>
            <a:ext cx="7402099" cy="313760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96A9AE7-3A17-489D-AAB1-4BEB9859FD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7709" y="5216555"/>
            <a:ext cx="4705350" cy="100012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1B7543BE-367F-43F3-8E87-29B0EED289E6}"/>
              </a:ext>
            </a:extLst>
          </p:cNvPr>
          <p:cNvSpPr txBox="1"/>
          <p:nvPr/>
        </p:nvSpPr>
        <p:spPr>
          <a:xfrm>
            <a:off x="9164291" y="5547340"/>
            <a:ext cx="566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(1)</a:t>
            </a:r>
            <a:endParaRPr lang="zh-CN" altLang="en-US" sz="2000" b="1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0E99D452-D2FD-426B-A505-71649E6BFC97}"/>
              </a:ext>
            </a:extLst>
          </p:cNvPr>
          <p:cNvSpPr txBox="1"/>
          <p:nvPr/>
        </p:nvSpPr>
        <p:spPr>
          <a:xfrm>
            <a:off x="1235351" y="2385392"/>
            <a:ext cx="3220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0" dirty="0">
                <a:solidFill>
                  <a:srgbClr val="121212"/>
                </a:solidFill>
                <a:effectLst/>
                <a:latin typeface="-apple-system"/>
              </a:rPr>
              <a:t>	Optimizer </a:t>
            </a:r>
            <a:endParaRPr lang="en-US" altLang="zh-CN" b="1" dirty="0">
              <a:solidFill>
                <a:srgbClr val="121212"/>
              </a:solidFill>
              <a:latin typeface="-apple-system"/>
            </a:endParaRPr>
          </a:p>
          <a:p>
            <a:r>
              <a:rPr lang="en-US" altLang="zh-CN" b="1" i="0" dirty="0">
                <a:solidFill>
                  <a:srgbClr val="121212"/>
                </a:solidFill>
                <a:effectLst/>
                <a:latin typeface="-apple-system"/>
              </a:rPr>
              <a:t>search stage</a:t>
            </a:r>
            <a:r>
              <a:rPr lang="en-US" altLang="zh-CN" b="0" i="0" dirty="0">
                <a:solidFill>
                  <a:srgbClr val="121212"/>
                </a:solidFill>
                <a:effectLst/>
                <a:latin typeface="-apple-system"/>
              </a:rPr>
              <a:t> </a:t>
            </a:r>
            <a:r>
              <a:rPr lang="en-US" altLang="zh-CN" dirty="0">
                <a:solidFill>
                  <a:srgbClr val="121212"/>
                </a:solidFill>
                <a:latin typeface="-apple-system"/>
              </a:rPr>
              <a:t>:</a:t>
            </a:r>
            <a:r>
              <a:rPr lang="el-GR" altLang="zh-CN" dirty="0">
                <a:solidFill>
                  <a:srgbClr val="121212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α</a:t>
            </a:r>
            <a:r>
              <a:rPr lang="en-US" altLang="zh-CN" dirty="0">
                <a:solidFill>
                  <a:srgbClr val="121212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(GRDA)+</a:t>
            </a:r>
            <a:r>
              <a:rPr lang="en-US" altLang="zh-CN" dirty="0" err="1">
                <a:solidFill>
                  <a:srgbClr val="121212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adam</a:t>
            </a:r>
            <a:endParaRPr lang="en-US" altLang="zh-CN" b="0" i="0" dirty="0">
              <a:solidFill>
                <a:srgbClr val="12121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b="1" i="0" dirty="0">
                <a:solidFill>
                  <a:srgbClr val="121212"/>
                </a:solidFill>
                <a:effectLst/>
                <a:latin typeface="-apple-system"/>
              </a:rPr>
              <a:t>re-train stage:</a:t>
            </a:r>
            <a:r>
              <a:rPr lang="en-US" altLang="zh-CN" dirty="0">
                <a:solidFill>
                  <a:srgbClr val="121212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121212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adam</a:t>
            </a:r>
            <a:endParaRPr lang="zh-CN" altLang="en-US" dirty="0">
              <a:solidFill>
                <a:srgbClr val="121212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603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Approach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032572F-3162-47B5-ABAE-A83B760972B9}"/>
              </a:ext>
            </a:extLst>
          </p:cNvPr>
          <p:cNvSpPr txBox="1"/>
          <p:nvPr/>
        </p:nvSpPr>
        <p:spPr>
          <a:xfrm>
            <a:off x="409990" y="1664066"/>
            <a:ext cx="9996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Batch Normalization: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15AFCBD-1AA6-4169-A84B-EC19D6287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990" y="2347033"/>
            <a:ext cx="4519819" cy="90947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6198F07-1B25-4A5C-99CE-0DA89542BE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579" y="3429000"/>
            <a:ext cx="4028212" cy="1033789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898D9C84-0FDA-4E13-8DDC-C5C4AE161F02}"/>
              </a:ext>
            </a:extLst>
          </p:cNvPr>
          <p:cNvSpPr txBox="1"/>
          <p:nvPr/>
        </p:nvSpPr>
        <p:spPr>
          <a:xfrm>
            <a:off x="409990" y="4792358"/>
            <a:ext cx="61473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GRDA Optimizer:</a:t>
            </a:r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C13B49C1-5EE5-4074-9A43-A3EDBBA7C1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990" y="5438752"/>
            <a:ext cx="7543156" cy="87267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609F07A-0A04-4738-B6DE-3C546780412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307"/>
          <a:stretch/>
        </p:blipFill>
        <p:spPr>
          <a:xfrm>
            <a:off x="6096000" y="2287666"/>
            <a:ext cx="4189278" cy="82073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ED44E75-98E0-41D9-9BD4-675B412400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9920" y="6221234"/>
            <a:ext cx="1724025" cy="21907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62C028D-05F5-4F3C-979B-79C7F6773686}"/>
              </a:ext>
            </a:extLst>
          </p:cNvPr>
          <p:cNvSpPr txBox="1"/>
          <p:nvPr/>
        </p:nvSpPr>
        <p:spPr>
          <a:xfrm>
            <a:off x="5690152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9055912-EEA4-4CE6-B65A-3AFD6209CCC4}"/>
              </a:ext>
            </a:extLst>
          </p:cNvPr>
          <p:cNvSpPr txBox="1"/>
          <p:nvPr/>
        </p:nvSpPr>
        <p:spPr>
          <a:xfrm>
            <a:off x="5193924" y="6146105"/>
            <a:ext cx="2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</a:t>
            </a:r>
            <a:endParaRPr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AAC38C7C-A99E-4C28-A694-626E62DCD1C5}"/>
              </a:ext>
            </a:extLst>
          </p:cNvPr>
          <p:cNvSpPr txBox="1"/>
          <p:nvPr/>
        </p:nvSpPr>
        <p:spPr>
          <a:xfrm>
            <a:off x="6917949" y="6126765"/>
            <a:ext cx="2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5891D228-F266-4353-98DC-14938E3F072C}"/>
              </a:ext>
            </a:extLst>
          </p:cNvPr>
          <p:cNvSpPr txBox="1"/>
          <p:nvPr/>
        </p:nvSpPr>
        <p:spPr>
          <a:xfrm>
            <a:off x="4883582" y="2477326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/>
              <a:t>(2)</a:t>
            </a:r>
            <a:endParaRPr lang="zh-CN" altLang="en-US" sz="1600" b="1" dirty="0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262D7409-6A24-4FE5-8ED0-2EC01B6D2F17}"/>
              </a:ext>
            </a:extLst>
          </p:cNvPr>
          <p:cNvSpPr txBox="1"/>
          <p:nvPr/>
        </p:nvSpPr>
        <p:spPr>
          <a:xfrm>
            <a:off x="4535454" y="3634842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/>
              <a:t>(3)</a:t>
            </a:r>
            <a:endParaRPr lang="zh-CN" altLang="en-US" sz="1600" b="1" dirty="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288D90C7-0D9E-4AB9-8549-A1BE510299B6}"/>
              </a:ext>
            </a:extLst>
          </p:cNvPr>
          <p:cNvSpPr txBox="1"/>
          <p:nvPr/>
        </p:nvSpPr>
        <p:spPr>
          <a:xfrm>
            <a:off x="8030616" y="5686803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/>
              <a:t>(4)</a:t>
            </a:r>
            <a:endParaRPr lang="zh-CN" altLang="en-US" sz="1600" b="1" dirty="0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3FA86346-2D1C-43E9-96B3-2FABC9ACB972}"/>
              </a:ext>
            </a:extLst>
          </p:cNvPr>
          <p:cNvSpPr txBox="1"/>
          <p:nvPr/>
        </p:nvSpPr>
        <p:spPr>
          <a:xfrm>
            <a:off x="11353800" y="2463217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/>
              <a:t>(5)</a:t>
            </a:r>
            <a:endParaRPr lang="zh-CN" altLang="en-US" sz="16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E1C5801D-D5AF-4D4C-8E3B-261344EEF5E3}"/>
                  </a:ext>
                </a:extLst>
              </p:cNvPr>
              <p:cNvSpPr txBox="1"/>
              <p:nvPr/>
            </p:nvSpPr>
            <p:spPr>
              <a:xfrm>
                <a:off x="6096000" y="3256509"/>
                <a:ext cx="6147352" cy="6245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  <m:sub>
                        <m:r>
                          <m:rPr>
                            <m:nor/>
                          </m:rPr>
                          <a: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m:rPr>
                            <m:nor/>
                          </m:rPr>
                          <a:rPr lang="en-US" altLang="zh-CN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zh-CN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represent the gate status of feature interaction 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zh-CN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j</m:t>
                        </m:r>
                      </m:sub>
                    </m:sSub>
                  </m:oMath>
                </a14:m>
                <a:r>
                  <a:rPr lang="zh-CN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⟩ and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  <m:sub>
                        <m:r>
                          <m:rPr>
                            <m:nor/>
                          </m:rPr>
                          <a: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m:rPr>
                            <m:nor/>
                          </m:rPr>
                          <a:rPr lang="en-US" altLang="zh-CN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  <m:r>
                      <a:rPr lang="en-US" altLang="zh-CN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zh-CN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 0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α</m:t>
                        </m:r>
                      </m:e>
                      <m:sub>
                        <m:r>
                          <m:rPr>
                            <m:nor/>
                          </m:rPr>
                          <a: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m:rPr>
                            <m:nor/>
                          </m:rPr>
                          <a: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 </m:t>
                        </m:r>
                      </m:sub>
                    </m:sSub>
                  </m:oMath>
                </a14:m>
                <a:r>
                  <a:rPr lang="zh-CN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0; otherwise, we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  <m:sub>
                        <m:r>
                          <m:rPr>
                            <m:nor/>
                          </m:rPr>
                          <a: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m:rPr>
                            <m:nor/>
                          </m:rPr>
                          <a:rPr lang="en-US" altLang="zh-CN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zh-CN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as 1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E1C5801D-D5AF-4D4C-8E3B-261344EEF5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256509"/>
                <a:ext cx="6147352" cy="624530"/>
              </a:xfrm>
              <a:prstGeom prst="rect">
                <a:avLst/>
              </a:prstGeom>
              <a:blipFill>
                <a:blip r:embed="rId8"/>
                <a:stretch>
                  <a:fillRect l="-298" t="-2913" b="-38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0273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Experiments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7DE2195-12A0-48F2-B49B-CCC2186EA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52" y="2157329"/>
            <a:ext cx="12192000" cy="412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151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Experiments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E1DB241-463C-42DB-A5B8-D55879023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6241" y="1459135"/>
            <a:ext cx="6355361" cy="187047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B8F5D06-4E33-4D9B-BC0D-169C1B80C3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457" y="3216551"/>
            <a:ext cx="797242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310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Experiments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C9E7BA9-13B4-4050-9708-E282A2647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558" y="1940272"/>
            <a:ext cx="8916730" cy="370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073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22148</TotalTime>
  <Words>283</Words>
  <Application>Microsoft Office PowerPoint</Application>
  <PresentationFormat>宽屏</PresentationFormat>
  <Paragraphs>70</Paragraphs>
  <Slides>11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-apple-system</vt:lpstr>
      <vt:lpstr>等线</vt:lpstr>
      <vt:lpstr>黑体</vt:lpstr>
      <vt:lpstr>华康俪金黑W8(P)</vt:lpstr>
      <vt:lpstr>宋体</vt:lpstr>
      <vt:lpstr>Arial</vt:lpstr>
      <vt:lpstr>Bahnschrift Condensed</vt:lpstr>
      <vt:lpstr>Cambria Math</vt:lpstr>
      <vt:lpstr>Gill Sans Ultra Bold</vt:lpstr>
      <vt:lpstr>Times New Roman</vt:lpstr>
      <vt:lpstr>Wingdings</vt:lpstr>
      <vt:lpstr>Office 主题​​</vt:lpstr>
      <vt:lpstr>PowerPoint 演示文稿</vt:lpstr>
      <vt:lpstr>PowerPoint 演示文稿</vt:lpstr>
      <vt:lpstr>Introduction</vt:lpstr>
      <vt:lpstr>Introduction</vt:lpstr>
      <vt:lpstr>Auto FIS</vt:lpstr>
      <vt:lpstr>Approach</vt:lpstr>
      <vt:lpstr>Experiments</vt:lpstr>
      <vt:lpstr>Experiments</vt:lpstr>
      <vt:lpstr>Experiments</vt:lpstr>
      <vt:lpstr>Conclusion 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项 能强</cp:lastModifiedBy>
  <cp:revision>946</cp:revision>
  <dcterms:created xsi:type="dcterms:W3CDTF">2017-04-22T07:59:29Z</dcterms:created>
  <dcterms:modified xsi:type="dcterms:W3CDTF">2021-09-27T12:03:47Z</dcterms:modified>
</cp:coreProperties>
</file>